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sldIdLst>
    <p:sldId id="256" r:id="rId2"/>
    <p:sldId id="264" r:id="rId3"/>
    <p:sldId id="268" r:id="rId4"/>
    <p:sldId id="258" r:id="rId5"/>
    <p:sldId id="270" r:id="rId6"/>
    <p:sldId id="261" r:id="rId7"/>
    <p:sldId id="260" r:id="rId8"/>
    <p:sldId id="259" r:id="rId9"/>
    <p:sldId id="293" r:id="rId10"/>
    <p:sldId id="262" r:id="rId11"/>
    <p:sldId id="279" r:id="rId12"/>
    <p:sldId id="294" r:id="rId13"/>
    <p:sldId id="257" r:id="rId14"/>
    <p:sldId id="276" r:id="rId15"/>
    <p:sldId id="274" r:id="rId16"/>
    <p:sldId id="277" r:id="rId17"/>
    <p:sldId id="263" r:id="rId18"/>
    <p:sldId id="267" r:id="rId19"/>
    <p:sldId id="280" r:id="rId20"/>
    <p:sldId id="282" r:id="rId21"/>
    <p:sldId id="283" r:id="rId22"/>
    <p:sldId id="284" r:id="rId23"/>
    <p:sldId id="286" r:id="rId24"/>
    <p:sldId id="271" r:id="rId25"/>
    <p:sldId id="272" r:id="rId26"/>
    <p:sldId id="273" r:id="rId27"/>
    <p:sldId id="285" r:id="rId28"/>
    <p:sldId id="275" r:id="rId29"/>
    <p:sldId id="281" r:id="rId30"/>
    <p:sldId id="289" r:id="rId31"/>
    <p:sldId id="292" r:id="rId32"/>
    <p:sldId id="287" r:id="rId33"/>
    <p:sldId id="288" r:id="rId34"/>
    <p:sldId id="290" r:id="rId35"/>
    <p:sldId id="291" r:id="rId36"/>
    <p:sldId id="265" r:id="rId37"/>
    <p:sldId id="26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3D4E96A-CA96-621C-4176-0B58AD223DDD}" name="Guest User" initials="GU" userId="S::urn:spo:anon#3fb7e77134c01bb9ef543342f85cb5a08ed4ddf1ed0a1184148ee8cfe6029c29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C2D41-9575-CC84-24FF-94BEDE73752F}" v="49" dt="2023-04-27T08:00:57.274"/>
    <p1510:client id="{2B4D99FE-5D1B-4815-B49A-21CCBEFF74D2}" v="997" dt="2023-04-27T16:50:46.738"/>
    <p1510:client id="{3023ED64-CD7D-FE85-1F3C-BF7619D0C3A3}" v="403" dt="2023-04-27T16:08:18.747"/>
    <p1510:client id="{557DEF9E-3C03-4D41-8BB0-C0CDB581C4EE}" v="166" dt="2023-04-27T04:34:27.069"/>
    <p1510:client id="{625511C5-A12E-483B-16AB-08654F53875D}" v="48" dt="2023-04-27T17:48:15.407"/>
    <p1510:client id="{7EA59600-D97D-33C8-A0D3-051C2C2C3335}" v="114" dt="2023-04-27T18:01:28.419"/>
    <p1510:client id="{9244BE05-1306-4426-AC78-2CE5A5250827}" v="288" dt="2023-04-27T07:41:21.938"/>
    <p1510:client id="{95D69EA2-786B-47F7-5879-4A33F1BCB746}" v="244" dt="2023-04-27T16:44:43.985"/>
    <p1510:client id="{9B5D8437-7BED-CF9B-3771-A6554363DFA6}" v="3" dt="2023-04-27T17:51:35.516"/>
    <p1510:client id="{CFFD4FB7-BFBB-12DC-3AA4-CC40F35B2F61}" v="39" dt="2023-04-27T16:25:46.664"/>
    <p1510:client id="{D139DB26-BECC-7240-3F9C-B477A4F5CB8D}" v="37" dt="2023-04-27T17:38:56.743"/>
    <p1510:client id="{D42132EE-D647-37A5-1831-63DF143D79A1}" v="23" dt="2023-04-27T08:17:09.775"/>
    <p1510:client id="{D518F702-13A4-EA49-9EDF-C58AE1803E35}" v="17" dt="2023-04-27T17:32:30.382"/>
    <p1510:client id="{ECCCF19F-50DE-E9DB-D830-CA20231883B9}" v="48" dt="2023-04-27T18:01:57.971"/>
    <p1510:client id="{EF6A8A74-CA11-4545-AC18-9398FA47C42E}" v="545" dt="2023-04-27T06:22:14.555"/>
    <p1510:client id="{F33552BB-C4BE-BF45-865F-39FE30BE06AB}" v="146" dt="2023-04-27T06:17:09.821"/>
    <p1510:client id="{F883471A-CA80-48A2-986E-F8FAED5D4A40}" v="475" dt="2023-04-27T17:54:16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87"/>
  </p:normalViewPr>
  <p:slideViewPr>
    <p:cSldViewPr snapToGrid="0">
      <p:cViewPr varScale="1">
        <p:scale>
          <a:sx n="112" d="100"/>
          <a:sy n="112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5D8E6A-258C-4180-9263-51B3E57984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67BA5F-841E-4CE1-942C-C0AEA1297416}">
      <dgm:prSet/>
      <dgm:spPr/>
      <dgm:t>
        <a:bodyPr/>
        <a:lstStyle/>
        <a:p>
          <a:r>
            <a:rPr lang="en-US"/>
            <a:t>Revenue</a:t>
          </a:r>
        </a:p>
      </dgm:t>
    </dgm:pt>
    <dgm:pt modelId="{F347AF32-BCA1-4002-A606-6B229E5DE03E}" type="parTrans" cxnId="{960C5487-C583-43D5-B36A-082B0BF2B1B7}">
      <dgm:prSet/>
      <dgm:spPr/>
      <dgm:t>
        <a:bodyPr/>
        <a:lstStyle/>
        <a:p>
          <a:endParaRPr lang="en-US"/>
        </a:p>
      </dgm:t>
    </dgm:pt>
    <dgm:pt modelId="{58B3CB34-5950-4CD6-9CBF-5A02D7ECAC44}" type="sibTrans" cxnId="{960C5487-C583-43D5-B36A-082B0BF2B1B7}">
      <dgm:prSet/>
      <dgm:spPr/>
      <dgm:t>
        <a:bodyPr/>
        <a:lstStyle/>
        <a:p>
          <a:endParaRPr lang="en-US"/>
        </a:p>
      </dgm:t>
    </dgm:pt>
    <dgm:pt modelId="{EA151A12-D56F-4B93-B4B8-2BE38C06F929}">
      <dgm:prSet/>
      <dgm:spPr/>
      <dgm:t>
        <a:bodyPr/>
        <a:lstStyle/>
        <a:p>
          <a:r>
            <a:rPr lang="en-US"/>
            <a:t>Content Spend</a:t>
          </a:r>
        </a:p>
      </dgm:t>
    </dgm:pt>
    <dgm:pt modelId="{BFE8DF27-2034-48F8-A1A6-AA61D2FCE6C8}" type="parTrans" cxnId="{F07D25BB-D8B6-4E2D-84AA-930404A55F1A}">
      <dgm:prSet/>
      <dgm:spPr/>
      <dgm:t>
        <a:bodyPr/>
        <a:lstStyle/>
        <a:p>
          <a:endParaRPr lang="en-US"/>
        </a:p>
      </dgm:t>
    </dgm:pt>
    <dgm:pt modelId="{3BA28795-12A4-4CEA-AF3D-5D942D5DAE5D}" type="sibTrans" cxnId="{F07D25BB-D8B6-4E2D-84AA-930404A55F1A}">
      <dgm:prSet/>
      <dgm:spPr/>
      <dgm:t>
        <a:bodyPr/>
        <a:lstStyle/>
        <a:p>
          <a:endParaRPr lang="en-US"/>
        </a:p>
      </dgm:t>
    </dgm:pt>
    <dgm:pt modelId="{7BE37150-4BF7-4CE8-9F64-4D0DE0A6E62C}">
      <dgm:prSet/>
      <dgm:spPr/>
      <dgm:t>
        <a:bodyPr/>
        <a:lstStyle/>
        <a:p>
          <a:pPr rtl="0"/>
          <a:r>
            <a:rPr lang="en-US">
              <a:latin typeface="Avenir Next LT Pro"/>
            </a:rPr>
            <a:t>Active Subscribers</a:t>
          </a:r>
          <a:endParaRPr lang="en-US"/>
        </a:p>
      </dgm:t>
    </dgm:pt>
    <dgm:pt modelId="{9045EE85-15DA-4F77-8F28-DF6B1571F229}" type="parTrans" cxnId="{EB92F920-609E-41F0-8B01-2C131769B14A}">
      <dgm:prSet/>
      <dgm:spPr/>
      <dgm:t>
        <a:bodyPr/>
        <a:lstStyle/>
        <a:p>
          <a:endParaRPr lang="en-US"/>
        </a:p>
      </dgm:t>
    </dgm:pt>
    <dgm:pt modelId="{DC891C25-FC2A-4FA2-82D8-BA6E17C7681C}" type="sibTrans" cxnId="{EB92F920-609E-41F0-8B01-2C131769B14A}">
      <dgm:prSet/>
      <dgm:spPr/>
      <dgm:t>
        <a:bodyPr/>
        <a:lstStyle/>
        <a:p>
          <a:endParaRPr lang="en-US"/>
        </a:p>
      </dgm:t>
    </dgm:pt>
    <dgm:pt modelId="{88F60218-9733-49FC-8655-85702BB8149C}" type="pres">
      <dgm:prSet presAssocID="{D35D8E6A-258C-4180-9263-51B3E5798425}" presName="root" presStyleCnt="0">
        <dgm:presLayoutVars>
          <dgm:dir/>
          <dgm:resizeHandles val="exact"/>
        </dgm:presLayoutVars>
      </dgm:prSet>
      <dgm:spPr/>
    </dgm:pt>
    <dgm:pt modelId="{111A8B5E-7525-4C45-8BEB-FEB516897F19}" type="pres">
      <dgm:prSet presAssocID="{4767BA5F-841E-4CE1-942C-C0AEA1297416}" presName="compNode" presStyleCnt="0"/>
      <dgm:spPr/>
    </dgm:pt>
    <dgm:pt modelId="{45CF945C-D3ED-4D0B-A95A-9B5909B37F5E}" type="pres">
      <dgm:prSet presAssocID="{4767BA5F-841E-4CE1-942C-C0AEA1297416}" presName="bgRect" presStyleLbl="bgShp" presStyleIdx="0" presStyleCnt="3"/>
      <dgm:spPr/>
    </dgm:pt>
    <dgm:pt modelId="{CEC5F50B-52D4-4751-822B-55692ED1FACF}" type="pres">
      <dgm:prSet presAssocID="{4767BA5F-841E-4CE1-942C-C0AEA12974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025C4C96-E237-4444-A1E3-E6275EEF5C1A}" type="pres">
      <dgm:prSet presAssocID="{4767BA5F-841E-4CE1-942C-C0AEA1297416}" presName="spaceRect" presStyleCnt="0"/>
      <dgm:spPr/>
    </dgm:pt>
    <dgm:pt modelId="{7C8BC1BA-2395-4448-A365-49A576227AE6}" type="pres">
      <dgm:prSet presAssocID="{4767BA5F-841E-4CE1-942C-C0AEA1297416}" presName="parTx" presStyleLbl="revTx" presStyleIdx="0" presStyleCnt="3">
        <dgm:presLayoutVars>
          <dgm:chMax val="0"/>
          <dgm:chPref val="0"/>
        </dgm:presLayoutVars>
      </dgm:prSet>
      <dgm:spPr/>
    </dgm:pt>
    <dgm:pt modelId="{EC493C62-61A3-4CD6-A7C4-0A76B2957426}" type="pres">
      <dgm:prSet presAssocID="{58B3CB34-5950-4CD6-9CBF-5A02D7ECAC44}" presName="sibTrans" presStyleCnt="0"/>
      <dgm:spPr/>
    </dgm:pt>
    <dgm:pt modelId="{06D5A42E-2628-45E3-9974-A739CAB1351E}" type="pres">
      <dgm:prSet presAssocID="{EA151A12-D56F-4B93-B4B8-2BE38C06F929}" presName="compNode" presStyleCnt="0"/>
      <dgm:spPr/>
    </dgm:pt>
    <dgm:pt modelId="{EDB77BA4-E77A-4DB5-B721-9AA8B4BAAAD6}" type="pres">
      <dgm:prSet presAssocID="{EA151A12-D56F-4B93-B4B8-2BE38C06F929}" presName="bgRect" presStyleLbl="bgShp" presStyleIdx="1" presStyleCnt="3"/>
      <dgm:spPr/>
    </dgm:pt>
    <dgm:pt modelId="{14761F41-05AD-44AF-AA21-28BF6084461C}" type="pres">
      <dgm:prSet presAssocID="{EA151A12-D56F-4B93-B4B8-2BE38C06F9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28B70FE-D79F-419C-9DBA-C6455E92B5C1}" type="pres">
      <dgm:prSet presAssocID="{EA151A12-D56F-4B93-B4B8-2BE38C06F929}" presName="spaceRect" presStyleCnt="0"/>
      <dgm:spPr/>
    </dgm:pt>
    <dgm:pt modelId="{B0D2C8D5-BF60-4D69-AD2D-D1711C88BE2A}" type="pres">
      <dgm:prSet presAssocID="{EA151A12-D56F-4B93-B4B8-2BE38C06F929}" presName="parTx" presStyleLbl="revTx" presStyleIdx="1" presStyleCnt="3">
        <dgm:presLayoutVars>
          <dgm:chMax val="0"/>
          <dgm:chPref val="0"/>
        </dgm:presLayoutVars>
      </dgm:prSet>
      <dgm:spPr/>
    </dgm:pt>
    <dgm:pt modelId="{51ACBD68-F421-4636-9246-52E6CD640534}" type="pres">
      <dgm:prSet presAssocID="{3BA28795-12A4-4CEA-AF3D-5D942D5DAE5D}" presName="sibTrans" presStyleCnt="0"/>
      <dgm:spPr/>
    </dgm:pt>
    <dgm:pt modelId="{EC7B4AB3-1415-4CC5-88BC-AA4EC826A59E}" type="pres">
      <dgm:prSet presAssocID="{7BE37150-4BF7-4CE8-9F64-4D0DE0A6E62C}" presName="compNode" presStyleCnt="0"/>
      <dgm:spPr/>
    </dgm:pt>
    <dgm:pt modelId="{7C473C3D-FB98-44BC-83CF-6CC0F439954C}" type="pres">
      <dgm:prSet presAssocID="{7BE37150-4BF7-4CE8-9F64-4D0DE0A6E62C}" presName="bgRect" presStyleLbl="bgShp" presStyleIdx="2" presStyleCnt="3"/>
      <dgm:spPr/>
    </dgm:pt>
    <dgm:pt modelId="{6BF7096E-72A6-4D1F-81A3-FE9C3566638E}" type="pres">
      <dgm:prSet presAssocID="{7BE37150-4BF7-4CE8-9F64-4D0DE0A6E6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2B2F013-5054-4E05-B885-F2AED1DB5932}" type="pres">
      <dgm:prSet presAssocID="{7BE37150-4BF7-4CE8-9F64-4D0DE0A6E62C}" presName="spaceRect" presStyleCnt="0"/>
      <dgm:spPr/>
    </dgm:pt>
    <dgm:pt modelId="{E995B699-D284-45AE-9ABD-07001F16BBE3}" type="pres">
      <dgm:prSet presAssocID="{7BE37150-4BF7-4CE8-9F64-4D0DE0A6E62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B92F920-609E-41F0-8B01-2C131769B14A}" srcId="{D35D8E6A-258C-4180-9263-51B3E5798425}" destId="{7BE37150-4BF7-4CE8-9F64-4D0DE0A6E62C}" srcOrd="2" destOrd="0" parTransId="{9045EE85-15DA-4F77-8F28-DF6B1571F229}" sibTransId="{DC891C25-FC2A-4FA2-82D8-BA6E17C7681C}"/>
    <dgm:cxn modelId="{CDFCDE3D-207F-4AC4-BF23-FB2CC7C0143C}" type="presOf" srcId="{D35D8E6A-258C-4180-9263-51B3E5798425}" destId="{88F60218-9733-49FC-8655-85702BB8149C}" srcOrd="0" destOrd="0" presId="urn:microsoft.com/office/officeart/2018/2/layout/IconVerticalSolidList"/>
    <dgm:cxn modelId="{C46EF64D-F2F5-4E82-B2AE-843C2C377228}" type="presOf" srcId="{4767BA5F-841E-4CE1-942C-C0AEA1297416}" destId="{7C8BC1BA-2395-4448-A365-49A576227AE6}" srcOrd="0" destOrd="0" presId="urn:microsoft.com/office/officeart/2018/2/layout/IconVerticalSolidList"/>
    <dgm:cxn modelId="{960C5487-C583-43D5-B36A-082B0BF2B1B7}" srcId="{D35D8E6A-258C-4180-9263-51B3E5798425}" destId="{4767BA5F-841E-4CE1-942C-C0AEA1297416}" srcOrd="0" destOrd="0" parTransId="{F347AF32-BCA1-4002-A606-6B229E5DE03E}" sibTransId="{58B3CB34-5950-4CD6-9CBF-5A02D7ECAC44}"/>
    <dgm:cxn modelId="{1F4F45AE-6E16-4E3D-9DD4-48C6111EE48F}" type="presOf" srcId="{7BE37150-4BF7-4CE8-9F64-4D0DE0A6E62C}" destId="{E995B699-D284-45AE-9ABD-07001F16BBE3}" srcOrd="0" destOrd="0" presId="urn:microsoft.com/office/officeart/2018/2/layout/IconVerticalSolidList"/>
    <dgm:cxn modelId="{F07D25BB-D8B6-4E2D-84AA-930404A55F1A}" srcId="{D35D8E6A-258C-4180-9263-51B3E5798425}" destId="{EA151A12-D56F-4B93-B4B8-2BE38C06F929}" srcOrd="1" destOrd="0" parTransId="{BFE8DF27-2034-48F8-A1A6-AA61D2FCE6C8}" sibTransId="{3BA28795-12A4-4CEA-AF3D-5D942D5DAE5D}"/>
    <dgm:cxn modelId="{27D883F9-33EA-442D-BAE1-7286F07FA4F8}" type="presOf" srcId="{EA151A12-D56F-4B93-B4B8-2BE38C06F929}" destId="{B0D2C8D5-BF60-4D69-AD2D-D1711C88BE2A}" srcOrd="0" destOrd="0" presId="urn:microsoft.com/office/officeart/2018/2/layout/IconVerticalSolidList"/>
    <dgm:cxn modelId="{01F14D55-E975-4D17-8C4F-B211253EFC13}" type="presParOf" srcId="{88F60218-9733-49FC-8655-85702BB8149C}" destId="{111A8B5E-7525-4C45-8BEB-FEB516897F19}" srcOrd="0" destOrd="0" presId="urn:microsoft.com/office/officeart/2018/2/layout/IconVerticalSolidList"/>
    <dgm:cxn modelId="{BF276DA8-F646-413D-AB2D-D5C437134CB5}" type="presParOf" srcId="{111A8B5E-7525-4C45-8BEB-FEB516897F19}" destId="{45CF945C-D3ED-4D0B-A95A-9B5909B37F5E}" srcOrd="0" destOrd="0" presId="urn:microsoft.com/office/officeart/2018/2/layout/IconVerticalSolidList"/>
    <dgm:cxn modelId="{481A5E8F-5B60-4C1F-8225-A26C100B743E}" type="presParOf" srcId="{111A8B5E-7525-4C45-8BEB-FEB516897F19}" destId="{CEC5F50B-52D4-4751-822B-55692ED1FACF}" srcOrd="1" destOrd="0" presId="urn:microsoft.com/office/officeart/2018/2/layout/IconVerticalSolidList"/>
    <dgm:cxn modelId="{7AB58EE1-2899-4F78-9964-32099324E61D}" type="presParOf" srcId="{111A8B5E-7525-4C45-8BEB-FEB516897F19}" destId="{025C4C96-E237-4444-A1E3-E6275EEF5C1A}" srcOrd="2" destOrd="0" presId="urn:microsoft.com/office/officeart/2018/2/layout/IconVerticalSolidList"/>
    <dgm:cxn modelId="{369CD617-8EB4-493D-A6D5-90F06C11A48B}" type="presParOf" srcId="{111A8B5E-7525-4C45-8BEB-FEB516897F19}" destId="{7C8BC1BA-2395-4448-A365-49A576227AE6}" srcOrd="3" destOrd="0" presId="urn:microsoft.com/office/officeart/2018/2/layout/IconVerticalSolidList"/>
    <dgm:cxn modelId="{5DA58AE1-4F32-4C09-B3A0-9CED3808D324}" type="presParOf" srcId="{88F60218-9733-49FC-8655-85702BB8149C}" destId="{EC493C62-61A3-4CD6-A7C4-0A76B2957426}" srcOrd="1" destOrd="0" presId="urn:microsoft.com/office/officeart/2018/2/layout/IconVerticalSolidList"/>
    <dgm:cxn modelId="{8BF3D0AA-4CD6-4FEB-B14A-58F960C38ADA}" type="presParOf" srcId="{88F60218-9733-49FC-8655-85702BB8149C}" destId="{06D5A42E-2628-45E3-9974-A739CAB1351E}" srcOrd="2" destOrd="0" presId="urn:microsoft.com/office/officeart/2018/2/layout/IconVerticalSolidList"/>
    <dgm:cxn modelId="{3F77D1A2-902B-4B8B-8F4E-B30AC69E07F1}" type="presParOf" srcId="{06D5A42E-2628-45E3-9974-A739CAB1351E}" destId="{EDB77BA4-E77A-4DB5-B721-9AA8B4BAAAD6}" srcOrd="0" destOrd="0" presId="urn:microsoft.com/office/officeart/2018/2/layout/IconVerticalSolidList"/>
    <dgm:cxn modelId="{6DF31699-806B-4E1D-931C-3ACE2AAD02DA}" type="presParOf" srcId="{06D5A42E-2628-45E3-9974-A739CAB1351E}" destId="{14761F41-05AD-44AF-AA21-28BF6084461C}" srcOrd="1" destOrd="0" presId="urn:microsoft.com/office/officeart/2018/2/layout/IconVerticalSolidList"/>
    <dgm:cxn modelId="{B420EB4B-C9A4-4035-B933-3F03EB19A122}" type="presParOf" srcId="{06D5A42E-2628-45E3-9974-A739CAB1351E}" destId="{928B70FE-D79F-419C-9DBA-C6455E92B5C1}" srcOrd="2" destOrd="0" presId="urn:microsoft.com/office/officeart/2018/2/layout/IconVerticalSolidList"/>
    <dgm:cxn modelId="{15EE1BDE-0A92-4A35-A9AA-0C29D39A9686}" type="presParOf" srcId="{06D5A42E-2628-45E3-9974-A739CAB1351E}" destId="{B0D2C8D5-BF60-4D69-AD2D-D1711C88BE2A}" srcOrd="3" destOrd="0" presId="urn:microsoft.com/office/officeart/2018/2/layout/IconVerticalSolidList"/>
    <dgm:cxn modelId="{A6469663-0660-4A37-B2A8-27269C3C0271}" type="presParOf" srcId="{88F60218-9733-49FC-8655-85702BB8149C}" destId="{51ACBD68-F421-4636-9246-52E6CD640534}" srcOrd="3" destOrd="0" presId="urn:microsoft.com/office/officeart/2018/2/layout/IconVerticalSolidList"/>
    <dgm:cxn modelId="{ACC10689-B78C-40E9-BB59-19DF27908EB4}" type="presParOf" srcId="{88F60218-9733-49FC-8655-85702BB8149C}" destId="{EC7B4AB3-1415-4CC5-88BC-AA4EC826A59E}" srcOrd="4" destOrd="0" presId="urn:microsoft.com/office/officeart/2018/2/layout/IconVerticalSolidList"/>
    <dgm:cxn modelId="{89AE3B85-6914-4118-965C-7CDDFE3EF8FF}" type="presParOf" srcId="{EC7B4AB3-1415-4CC5-88BC-AA4EC826A59E}" destId="{7C473C3D-FB98-44BC-83CF-6CC0F439954C}" srcOrd="0" destOrd="0" presId="urn:microsoft.com/office/officeart/2018/2/layout/IconVerticalSolidList"/>
    <dgm:cxn modelId="{0C2859E1-A6AC-4A5B-B4B1-9A3B34EB4B47}" type="presParOf" srcId="{EC7B4AB3-1415-4CC5-88BC-AA4EC826A59E}" destId="{6BF7096E-72A6-4D1F-81A3-FE9C3566638E}" srcOrd="1" destOrd="0" presId="urn:microsoft.com/office/officeart/2018/2/layout/IconVerticalSolidList"/>
    <dgm:cxn modelId="{2F3F9BB8-6FE8-45B5-A945-612FAAD8CF64}" type="presParOf" srcId="{EC7B4AB3-1415-4CC5-88BC-AA4EC826A59E}" destId="{02B2F013-5054-4E05-B885-F2AED1DB5932}" srcOrd="2" destOrd="0" presId="urn:microsoft.com/office/officeart/2018/2/layout/IconVerticalSolidList"/>
    <dgm:cxn modelId="{A15A321F-C97C-4BE8-BE61-075561F1F909}" type="presParOf" srcId="{EC7B4AB3-1415-4CC5-88BC-AA4EC826A59E}" destId="{E995B699-D284-45AE-9ABD-07001F16BB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F945C-D3ED-4D0B-A95A-9B5909B37F5E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5F50B-52D4-4751-822B-55692ED1FACF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BC1BA-2395-4448-A365-49A576227AE6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Revenue</a:t>
          </a:r>
        </a:p>
      </dsp:txBody>
      <dsp:txXfrm>
        <a:off x="1900154" y="703"/>
        <a:ext cx="4473659" cy="1645155"/>
      </dsp:txXfrm>
    </dsp:sp>
    <dsp:sp modelId="{EDB77BA4-E77A-4DB5-B721-9AA8B4BAAAD6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61F41-05AD-44AF-AA21-28BF6084461C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2C8D5-BF60-4D69-AD2D-D1711C88BE2A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Content Spend</a:t>
          </a:r>
        </a:p>
      </dsp:txBody>
      <dsp:txXfrm>
        <a:off x="1900154" y="2057147"/>
        <a:ext cx="4473659" cy="1645155"/>
      </dsp:txXfrm>
    </dsp:sp>
    <dsp:sp modelId="{7C473C3D-FB98-44BC-83CF-6CC0F439954C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7096E-72A6-4D1F-81A3-FE9C3566638E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5B699-D284-45AE-9ABD-07001F16BBE3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venir Next LT Pro"/>
            </a:rPr>
            <a:t>Active Subscribers</a:t>
          </a:r>
          <a:endParaRPr lang="en-US" sz="2500" kern="1200"/>
        </a:p>
      </dsp:txBody>
      <dsp:txXfrm>
        <a:off x="1900154" y="4113591"/>
        <a:ext cx="4473659" cy="1645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55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5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5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1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2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4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997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8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4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September 15,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57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56" r:id="rId6"/>
    <p:sldLayoutId id="2147483852" r:id="rId7"/>
    <p:sldLayoutId id="2147483853" r:id="rId8"/>
    <p:sldLayoutId id="2147483854" r:id="rId9"/>
    <p:sldLayoutId id="2147483855" r:id="rId10"/>
    <p:sldLayoutId id="214748385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Analyzing streaming giants: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Comparative Study of Netflix and Amazon Prime Video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6345" y="4000888"/>
            <a:ext cx="3341364" cy="2698183"/>
          </a:xfrm>
        </p:spPr>
        <p:txBody>
          <a:bodyPr vert="horz" wrap="square" lIns="0" tIns="0" rIns="0" bIns="0" rtlCol="0" anchor="t">
            <a:noAutofit/>
          </a:bodyPr>
          <a:lstStyle/>
          <a:p>
            <a:endParaRPr lang="en-US" sz="2000" b="1" dirty="0">
              <a:solidFill>
                <a:schemeClr val="tx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tx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solidFill>
                <a:schemeClr val="tx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US" sz="2000" b="1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Rohith Arcott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9E10B2-9AB7-B3C9-7DAF-05EE47367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" r="1" b="1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Content Evolution">
            <a:extLst>
              <a:ext uri="{FF2B5EF4-FFF2-40B4-BE49-F238E27FC236}">
                <a16:creationId xmlns:a16="http://schemas.microsoft.com/office/drawing/2014/main" id="{9FAA1F7E-0434-4CC9-B719-D16B6858E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9" y="418402"/>
            <a:ext cx="10499562" cy="602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DCA8-000A-6A0C-71D8-0895278E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Original content</a:t>
            </a:r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B339D1-4942-AE2F-49DF-5BD2ACDA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978279"/>
            <a:ext cx="7345363" cy="490302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700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A636-2197-DBD5-A9D2-8AC76C30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42" y="100738"/>
            <a:ext cx="11091600" cy="852678"/>
          </a:xfrm>
        </p:spPr>
        <p:txBody>
          <a:bodyPr/>
          <a:lstStyle/>
          <a:p>
            <a:r>
              <a:rPr lang="en-US" dirty="0"/>
              <a:t>Data source and relationships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183FDD1-7760-6E88-4B58-C1C929167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50" y="858935"/>
            <a:ext cx="7642162" cy="2807274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E90D9E36-73EF-D3F6-97FA-32EF07DA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561" y="3786157"/>
            <a:ext cx="6762134" cy="28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8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E85CB-02FB-490A-2C18-914901C5E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-3789"/>
            <a:ext cx="11308427" cy="707372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Original Content comparison based on various categories</a:t>
            </a: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00F3E3F-EE36-74F8-F890-BD1403117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577" y="1171907"/>
            <a:ext cx="9554961" cy="547000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611AC-FA36-1216-33A7-B5E266C4B879}"/>
              </a:ext>
            </a:extLst>
          </p:cNvPr>
          <p:cNvSpPr txBox="1"/>
          <p:nvPr/>
        </p:nvSpPr>
        <p:spPr>
          <a:xfrm>
            <a:off x="550863" y="760016"/>
            <a:ext cx="3565525" cy="416681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Languages and Durations</a:t>
            </a:r>
          </a:p>
        </p:txBody>
      </p:sp>
    </p:spTree>
    <p:extLst>
      <p:ext uri="{BB962C8B-B14F-4D97-AF65-F5344CB8AC3E}">
        <p14:creationId xmlns:p14="http://schemas.microsoft.com/office/powerpoint/2010/main" val="305444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6F8A45-80BE-7D8A-729A-823FCE2AC10E}"/>
              </a:ext>
            </a:extLst>
          </p:cNvPr>
          <p:cNvSpPr txBox="1"/>
          <p:nvPr/>
        </p:nvSpPr>
        <p:spPr>
          <a:xfrm>
            <a:off x="477121" y="256112"/>
            <a:ext cx="3344300" cy="379810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Content Types and 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Ratings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Picture 6" descr="Chart&#10;&#10;Description automatically generated">
            <a:extLst>
              <a:ext uri="{FF2B5EF4-FFF2-40B4-BE49-F238E27FC236}">
                <a16:creationId xmlns:a16="http://schemas.microsoft.com/office/drawing/2014/main" id="{4C63D3D0-A8B5-1374-C5A6-27B853465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381" y="634024"/>
            <a:ext cx="10818441" cy="5929447"/>
          </a:xfrm>
        </p:spPr>
      </p:pic>
    </p:spTree>
    <p:extLst>
      <p:ext uri="{BB962C8B-B14F-4D97-AF65-F5344CB8AC3E}">
        <p14:creationId xmlns:p14="http://schemas.microsoft.com/office/powerpoint/2010/main" val="779604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4C02DE-4A2E-E6DE-98D1-199EA8230803}"/>
              </a:ext>
            </a:extLst>
          </p:cNvPr>
          <p:cNvSpPr txBox="1"/>
          <p:nvPr/>
        </p:nvSpPr>
        <p:spPr>
          <a:xfrm>
            <a:off x="427960" y="194661"/>
            <a:ext cx="2520848" cy="392101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,Sans-Serif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Arial"/>
                <a:cs typeface="Arial"/>
              </a:rPr>
              <a:t>Genres and Countries</a:t>
            </a:r>
            <a:endParaRPr lang="en-US" dirty="0"/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C1E613C-71DF-C9FF-68B7-8E37FB2E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501764"/>
            <a:ext cx="10721787" cy="604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6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321F-7347-409D-65D8-E5124917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17436"/>
            <a:ext cx="11091600" cy="729775"/>
          </a:xfrm>
        </p:spPr>
        <p:txBody>
          <a:bodyPr>
            <a:normAutofit/>
          </a:bodyPr>
          <a:lstStyle/>
          <a:p>
            <a:r>
              <a:rPr lang="en-US" sz="4000" dirty="0"/>
              <a:t>Summary of original contents for these factors</a:t>
            </a:r>
            <a:endParaRPr lang="en-US" dirty="0"/>
          </a:p>
        </p:txBody>
      </p:sp>
      <p:pic>
        <p:nvPicPr>
          <p:cNvPr id="4" name="Picture 4" descr="Chart, pie chart, bubble chart&#10;&#10;Description automatically generated">
            <a:extLst>
              <a:ext uri="{FF2B5EF4-FFF2-40B4-BE49-F238E27FC236}">
                <a16:creationId xmlns:a16="http://schemas.microsoft.com/office/drawing/2014/main" id="{E252B0CE-8941-4E6E-19C2-C6D4FCF3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83" y="876335"/>
            <a:ext cx="10049433" cy="56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85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69475-3123-D918-4049-C282C126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Subscription Price Comparison for OTT Platforms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9" descr="Price Tag Award Warranty · Free image on Pixabay">
            <a:extLst>
              <a:ext uri="{FF2B5EF4-FFF2-40B4-BE49-F238E27FC236}">
                <a16:creationId xmlns:a16="http://schemas.microsoft.com/office/drawing/2014/main" id="{CFD4D481-FCFD-9D3A-C395-DA96209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06" b="9237"/>
          <a:stretch/>
        </p:blipFill>
        <p:spPr>
          <a:xfrm>
            <a:off x="4295776" y="1363914"/>
            <a:ext cx="7345363" cy="4131758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29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A5F6-A123-1D70-D33B-963A3F87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93" y="188965"/>
            <a:ext cx="11091600" cy="1701454"/>
          </a:xfrm>
        </p:spPr>
        <p:txBody>
          <a:bodyPr>
            <a:normAutofit/>
          </a:bodyPr>
          <a:lstStyle/>
          <a:p>
            <a:r>
              <a:rPr lang="en-US" sz="3000" dirty="0"/>
              <a:t>Subscription cost analysis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02D5E3B-05F4-D55B-D707-60E801C9B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93" y="679132"/>
            <a:ext cx="11289595" cy="6065502"/>
          </a:xfrm>
        </p:spPr>
      </p:pic>
    </p:spTree>
    <p:extLst>
      <p:ext uri="{BB962C8B-B14F-4D97-AF65-F5344CB8AC3E}">
        <p14:creationId xmlns:p14="http://schemas.microsoft.com/office/powerpoint/2010/main" val="389336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C002-1B21-941E-CD2B-005BD147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28" y="611822"/>
            <a:ext cx="5437186" cy="1391340"/>
          </a:xfrm>
        </p:spPr>
        <p:txBody>
          <a:bodyPr wrap="square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Metrics for Price Comparison across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A3796-E457-4350-F74B-FAF623342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93" y="2311980"/>
            <a:ext cx="4396041" cy="1181151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Price Per Title</a:t>
            </a:r>
          </a:p>
          <a:p>
            <a:pPr marL="457200" indent="-457200">
              <a:buAutoNum type="arabicPeriod"/>
            </a:pPr>
            <a:r>
              <a:rPr lang="en-US" sz="1600" dirty="0"/>
              <a:t>Subscription cost with respect to the average wage of a country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60CC0057-024A-7B9C-50A7-90C3D146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8" y="3809893"/>
            <a:ext cx="5639818" cy="243628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935BC31B-B8CB-826B-2878-2908D8F9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018" y="3806490"/>
            <a:ext cx="5978100" cy="245325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CA8B1AFF-DFFC-1D9A-BC2D-12234B05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684" y="1219015"/>
            <a:ext cx="5970323" cy="23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2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682A-273C-6DAF-33E2-FD0D244C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933931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BC4C8-E6C1-D837-76B5-005254C8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22306"/>
            <a:ext cx="3565525" cy="3414425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Introduction and Goal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Streaming Services – Market Share Overview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Content evolution and Diversity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Original Content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Cost Analysis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Monetization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Engagement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Conclusion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Q&amp;A</a:t>
            </a: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D0653307-688E-B8A7-C305-328D8CA9C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4" r="2913" b="-3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201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7956-878C-66A6-024B-364C79702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164576"/>
            <a:ext cx="11387522" cy="695767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4000"/>
              <a:t>Price per title – Countries with Highest Difference</a:t>
            </a:r>
          </a:p>
        </p:txBody>
      </p:sp>
      <p:pic>
        <p:nvPicPr>
          <p:cNvPr id="4" name="Picture 4" descr="Diagram, engineering drawing, line chart&#10;&#10;Description automatically generated">
            <a:extLst>
              <a:ext uri="{FF2B5EF4-FFF2-40B4-BE49-F238E27FC236}">
                <a16:creationId xmlns:a16="http://schemas.microsoft.com/office/drawing/2014/main" id="{3BEDDE0E-4C5D-07A3-0BD2-86E925F6B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82" y="862928"/>
            <a:ext cx="11703831" cy="5880923"/>
          </a:xfrm>
        </p:spPr>
      </p:pic>
    </p:spTree>
    <p:extLst>
      <p:ext uri="{BB962C8B-B14F-4D97-AF65-F5344CB8AC3E}">
        <p14:creationId xmlns:p14="http://schemas.microsoft.com/office/powerpoint/2010/main" val="1838579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61E7-1F0A-E43E-D394-5AEAC8C2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32" y="0"/>
            <a:ext cx="11091600" cy="1346796"/>
          </a:xfrm>
        </p:spPr>
        <p:txBody>
          <a:bodyPr>
            <a:normAutofit/>
          </a:bodyPr>
          <a:lstStyle/>
          <a:p>
            <a:r>
              <a:rPr lang="en-US" sz="4000" dirty="0"/>
              <a:t>Price per Title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5F1D9B1-C35F-876A-BB54-80E740E14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332" y="675217"/>
            <a:ext cx="10419335" cy="6117663"/>
          </a:xfrm>
        </p:spPr>
      </p:pic>
    </p:spTree>
    <p:extLst>
      <p:ext uri="{BB962C8B-B14F-4D97-AF65-F5344CB8AC3E}">
        <p14:creationId xmlns:p14="http://schemas.microsoft.com/office/powerpoint/2010/main" val="316263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078D-0679-7E2A-FD26-B3E9239F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93" y="46207"/>
            <a:ext cx="11091600" cy="651379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3800"/>
              <a:t>Subscription cost with respect to average wage</a:t>
            </a:r>
          </a:p>
        </p:txBody>
      </p:sp>
      <p:pic>
        <p:nvPicPr>
          <p:cNvPr id="4" name="Picture 4" descr="Chart, pie chart, treemap chart&#10;&#10;Description automatically generated">
            <a:extLst>
              <a:ext uri="{FF2B5EF4-FFF2-40B4-BE49-F238E27FC236}">
                <a16:creationId xmlns:a16="http://schemas.microsoft.com/office/drawing/2014/main" id="{D01E4D89-D466-6FDF-ED05-37ED68CAB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105" y="596598"/>
            <a:ext cx="11033867" cy="6088070"/>
          </a:xfrm>
        </p:spPr>
      </p:pic>
    </p:spTree>
    <p:extLst>
      <p:ext uri="{BB962C8B-B14F-4D97-AF65-F5344CB8AC3E}">
        <p14:creationId xmlns:p14="http://schemas.microsoft.com/office/powerpoint/2010/main" val="310118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7823-D99B-6A4C-9C89-97F30F1C7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2624"/>
            <a:ext cx="11456034" cy="1878651"/>
          </a:xfrm>
        </p:spPr>
        <p:txBody>
          <a:bodyPr>
            <a:normAutofit/>
          </a:bodyPr>
          <a:lstStyle/>
          <a:p>
            <a:r>
              <a:rPr lang="en-US" sz="4000"/>
              <a:t>Revenue and Subscriber growth over years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FA65D9F-A145-7EB4-6BFB-F2AA8E653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22" y="647549"/>
            <a:ext cx="11312148" cy="6015521"/>
          </a:xfrm>
        </p:spPr>
      </p:pic>
    </p:spTree>
    <p:extLst>
      <p:ext uri="{BB962C8B-B14F-4D97-AF65-F5344CB8AC3E}">
        <p14:creationId xmlns:p14="http://schemas.microsoft.com/office/powerpoint/2010/main" val="3841194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23AD-7A3C-3221-8AB7-A54440B6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sz="4400" dirty="0"/>
              <a:t>Monetization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1FCA706-C467-E256-7140-A80F2F8FC0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71624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9893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A62B-D1BD-9C54-7CDE-6FD3588F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30987"/>
            <a:ext cx="11091600" cy="1332000"/>
          </a:xfrm>
        </p:spPr>
        <p:txBody>
          <a:bodyPr>
            <a:normAutofit/>
          </a:bodyPr>
          <a:lstStyle/>
          <a:p>
            <a:r>
              <a:rPr lang="en-US" sz="4400" dirty="0"/>
              <a:t>Revenue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7462C-8579-CF5E-D60F-0C73BB51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2000" dirty="0"/>
              <a:t>Netflix makes money in two ways: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Membership Fees (Monthly, Annual)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DVD Rentals (Monthly)</a:t>
            </a:r>
          </a:p>
          <a:p>
            <a:pPr marL="800100" lvl="1" indent="-342900">
              <a:buAutoNum type="arabicPeriod"/>
            </a:pPr>
            <a:endParaRPr lang="en-US" sz="2000" dirty="0"/>
          </a:p>
          <a:p>
            <a:pPr marL="457200" indent="-342900"/>
            <a:r>
              <a:rPr lang="en-US" sz="2000" dirty="0"/>
              <a:t>Amazon Prime:</a:t>
            </a:r>
          </a:p>
          <a:p>
            <a:pPr marL="914400" lvl="1" indent="-342900"/>
            <a:r>
              <a:rPr lang="en-US" sz="2000" dirty="0"/>
              <a:t>Subscription (</a:t>
            </a:r>
            <a:r>
              <a:rPr lang="en-US" sz="2000" dirty="0" err="1"/>
              <a:t>montlhly</a:t>
            </a:r>
            <a:r>
              <a:rPr lang="en-US" sz="2000" dirty="0"/>
              <a:t>, annual) </a:t>
            </a:r>
          </a:p>
          <a:p>
            <a:pPr marL="457200" indent="-342900"/>
            <a:endParaRPr lang="en-US" sz="2000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91812E2-F2CA-B8E5-E9F9-648F7D02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480" y="2346960"/>
            <a:ext cx="4368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71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4417-F66B-AD08-E6C8-071F8531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32954"/>
            <a:ext cx="11091600" cy="1332000"/>
          </a:xfrm>
        </p:spPr>
        <p:txBody>
          <a:bodyPr/>
          <a:lstStyle/>
          <a:p>
            <a:r>
              <a:rPr lang="en-US" sz="4400" dirty="0"/>
              <a:t>Content</a:t>
            </a:r>
            <a:r>
              <a:rPr lang="en-US" dirty="0"/>
              <a:t> Spend</a:t>
            </a:r>
          </a:p>
        </p:txBody>
      </p:sp>
      <p:pic>
        <p:nvPicPr>
          <p:cNvPr id="21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60B6CC28-4540-9FB2-6CC1-67DD06FFC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6" y="920170"/>
            <a:ext cx="10127062" cy="5671246"/>
          </a:xfrm>
        </p:spPr>
      </p:pic>
    </p:spTree>
    <p:extLst>
      <p:ext uri="{BB962C8B-B14F-4D97-AF65-F5344CB8AC3E}">
        <p14:creationId xmlns:p14="http://schemas.microsoft.com/office/powerpoint/2010/main" val="2057053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EBD2-137F-65F6-E1D8-238B98D3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Amazon </a:t>
            </a:r>
            <a:r>
              <a:rPr lang="en-US" sz="4400" dirty="0" err="1"/>
              <a:t>PrimeVideo</a:t>
            </a:r>
            <a:r>
              <a:rPr lang="en-US" sz="4400" dirty="0"/>
              <a:t> acquisition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9741E-A97E-2793-E981-01ACDEA07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7300594" cy="3979625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Provides a bundle system with users accessing video streaming, music, photos, exclusive deals, and express shipping.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Acquired MGM Production Studio for $8.8Bn, adding 4000 exclusive movies to the platform.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Comes with a freemium model, student discount and cheaper subscription cost.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37A11E-E70C-B4DE-5DAB-03295071E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853293"/>
            <a:ext cx="4358640" cy="22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79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8BD2-6293-BC21-4B58-8862AE20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267" y="0"/>
            <a:ext cx="11091600" cy="1332000"/>
          </a:xfrm>
        </p:spPr>
        <p:txBody>
          <a:bodyPr>
            <a:normAutofit/>
          </a:bodyPr>
          <a:lstStyle/>
          <a:p>
            <a:r>
              <a:rPr lang="en-US" sz="4400" dirty="0"/>
              <a:t>Active Subscribers</a:t>
            </a: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24E63B6-D233-EDC6-2894-6AAC5D54D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267" y="728833"/>
            <a:ext cx="9560141" cy="5940110"/>
          </a:xfrm>
        </p:spPr>
      </p:pic>
    </p:spTree>
    <p:extLst>
      <p:ext uri="{BB962C8B-B14F-4D97-AF65-F5344CB8AC3E}">
        <p14:creationId xmlns:p14="http://schemas.microsoft.com/office/powerpoint/2010/main" val="810238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024-0433-4CFC-37F2-86FAE87F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Netflix Market 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F666F-917E-7D06-E9A7-DE1737348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2200" dirty="0"/>
              <a:t>Netflix topped the streaming market until the start of 2022. However, they lost 1 million subscribers by the end of the year.</a:t>
            </a:r>
          </a:p>
          <a:p>
            <a:r>
              <a:rPr lang="en-US" sz="2200" dirty="0"/>
              <a:t>First ever huge customer loss and realized a serious competition in the market. (Disney, HBO, Hulu, Showtime)</a:t>
            </a:r>
          </a:p>
          <a:p>
            <a:r>
              <a:rPr lang="en-US" sz="2200" dirty="0"/>
              <a:t>Major problem was, 41% of the users access platform without paying.  </a:t>
            </a:r>
          </a:p>
          <a:p>
            <a:r>
              <a:rPr lang="en-US" sz="2200" dirty="0"/>
              <a:t>4 out of 10 users aren't monetizable.</a:t>
            </a:r>
          </a:p>
        </p:txBody>
      </p:sp>
    </p:spTree>
    <p:extLst>
      <p:ext uri="{BB962C8B-B14F-4D97-AF65-F5344CB8AC3E}">
        <p14:creationId xmlns:p14="http://schemas.microsoft.com/office/powerpoint/2010/main" val="354446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93A0-41E1-9C69-A9AE-68C9D43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31" y="225094"/>
            <a:ext cx="3565524" cy="1163969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Goal</a:t>
            </a:r>
          </a:p>
        </p:txBody>
      </p:sp>
      <p:pic>
        <p:nvPicPr>
          <p:cNvPr id="36" name="Picture 35" descr="Graph">
            <a:extLst>
              <a:ext uri="{FF2B5EF4-FFF2-40B4-BE49-F238E27FC236}">
                <a16:creationId xmlns:a16="http://schemas.microsoft.com/office/drawing/2014/main" id="{FFB9083F-F7EA-A0E6-5A2A-6EDE42E0B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6" r="16439" b="4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0EB99-74CF-87A8-A6C1-902EB4467557}"/>
              </a:ext>
            </a:extLst>
          </p:cNvPr>
          <p:cNvSpPr txBox="1"/>
          <p:nvPr/>
        </p:nvSpPr>
        <p:spPr>
          <a:xfrm>
            <a:off x="220978" y="1486141"/>
            <a:ext cx="42504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Present a comparative study of Netflix and Amazon Prime Video and provide insights into </a:t>
            </a:r>
          </a:p>
          <a:p>
            <a:pPr>
              <a:lnSpc>
                <a:spcPct val="100000"/>
              </a:lnSpc>
              <a:buNone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Target Audience: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New streaming players in the      market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Production houses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Netflix and Prime Video </a:t>
            </a:r>
          </a:p>
        </p:txBody>
      </p:sp>
    </p:spTree>
    <p:extLst>
      <p:ext uri="{BB962C8B-B14F-4D97-AF65-F5344CB8AC3E}">
        <p14:creationId xmlns:p14="http://schemas.microsoft.com/office/powerpoint/2010/main" val="2223261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BA545C-2B3C-668E-5DE6-B2E1EB60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77" y="2262125"/>
            <a:ext cx="4112576" cy="3034657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 </a:t>
            </a:r>
            <a:r>
              <a:rPr lang="en-US" sz="4400" dirty="0"/>
              <a:t>Why Engagement?</a:t>
            </a:r>
            <a:br>
              <a:rPr lang="en-US" sz="1600" b="1" dirty="0"/>
            </a:br>
            <a:br>
              <a:rPr lang="en-US" sz="1600" b="1" dirty="0"/>
            </a:br>
            <a:br>
              <a:rPr lang="en-US" sz="1600" b="1" dirty="0"/>
            </a:br>
            <a:br>
              <a:rPr lang="en-US" sz="1600" b="1" dirty="0"/>
            </a:br>
            <a:br>
              <a:rPr lang="en-US" sz="1600" b="1" dirty="0"/>
            </a:b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Analyze User Behavior</a:t>
            </a:r>
            <a:br>
              <a:rPr lang="en-US" sz="24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Improve Customer Experience </a:t>
            </a:r>
            <a:br>
              <a:rPr lang="en-US" sz="24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Increase Revenue</a:t>
            </a:r>
            <a:br>
              <a:rPr lang="en-US" sz="24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Increase Retention </a:t>
            </a:r>
            <a:br>
              <a:rPr lang="en-US" sz="24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4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Marketplace Competition</a:t>
            </a:r>
            <a:br>
              <a:rPr lang="en-US" sz="1600" dirty="0"/>
            </a:br>
            <a:r>
              <a:rPr lang="en-US" sz="1600" dirty="0"/>
              <a:t> </a:t>
            </a:r>
            <a:br>
              <a:rPr lang="en-US" sz="1600" dirty="0"/>
            </a:br>
            <a:endParaRPr lang="en-US" sz="1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30F95B4-B3B5-7609-C993-BEF555134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001" b="1"/>
          <a:stretch/>
        </p:blipFill>
        <p:spPr>
          <a:xfrm>
            <a:off x="4295776" y="1363905"/>
            <a:ext cx="7345363" cy="413177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86194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D0A1AF9-F1E1-BF88-481B-2B2CA1410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98" b="2"/>
          <a:stretch/>
        </p:blipFill>
        <p:spPr>
          <a:xfrm>
            <a:off x="627640" y="598696"/>
            <a:ext cx="10936720" cy="5660607"/>
          </a:xfrm>
          <a:custGeom>
            <a:avLst/>
            <a:gdLst/>
            <a:ahLst/>
            <a:cxnLst/>
            <a:rect l="l" t="t" r="r" b="b"/>
            <a:pathLst>
              <a:path w="12192000" h="6310312">
                <a:moveTo>
                  <a:pt x="0" y="0"/>
                </a:moveTo>
                <a:lnTo>
                  <a:pt x="12192000" y="0"/>
                </a:lnTo>
                <a:lnTo>
                  <a:pt x="12192000" y="6310312"/>
                </a:lnTo>
                <a:lnTo>
                  <a:pt x="0" y="631031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E561E-B69E-7D45-F1E7-3583784B0248}"/>
              </a:ext>
            </a:extLst>
          </p:cNvPr>
          <p:cNvSpPr txBox="1"/>
          <p:nvPr/>
        </p:nvSpPr>
        <p:spPr>
          <a:xfrm>
            <a:off x="833887" y="4140679"/>
            <a:ext cx="58947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i="1">
                <a:solidFill>
                  <a:srgbClr val="0070C0"/>
                </a:solidFill>
                <a:latin typeface="Calibri"/>
                <a:ea typeface="Calibri"/>
                <a:cs typeface="Arial"/>
              </a:rPr>
              <a:t>"View Hours"</a:t>
            </a:r>
            <a:endParaRPr lang="en-US" i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86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26DB-A0E9-C8D5-32CD-D1ABAA41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7" y="615123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000" dirty="0"/>
              <a:t>View Hours vs Genre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B2336C4-F325-0453-D7A2-D00B1ECA9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88" b="-2"/>
          <a:stretch/>
        </p:blipFill>
        <p:spPr>
          <a:xfrm>
            <a:off x="3979521" y="549275"/>
            <a:ext cx="7941929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8539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4C3D-FC60-0973-0663-5DBD2E4F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64" y="802374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000" dirty="0"/>
              <a:t>View Hours vs Country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4220AA0-8990-0105-C5C5-A0C296E0F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88" b="-2"/>
          <a:stretch/>
        </p:blipFill>
        <p:spPr>
          <a:xfrm>
            <a:off x="3900446" y="549275"/>
            <a:ext cx="8092890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907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DF5D-0939-22EC-4823-D7DBB3A4E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16" y="1248877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000" dirty="0"/>
              <a:t>Netflix Viewership Platform-wise</a:t>
            </a:r>
          </a:p>
        </p:txBody>
      </p:sp>
      <p:pic>
        <p:nvPicPr>
          <p:cNvPr id="4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9C3B1444-C4C7-B08C-79C3-B1B748E0C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3959" y="549275"/>
            <a:ext cx="7805148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0338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161A-31B5-E948-05CB-4595E763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84" y="2430072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sz="4000" dirty="0"/>
              <a:t>Amazon Prime Viewership Platform-wise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495A35-DAB9-5F7C-78B4-033184D5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372" y="592907"/>
            <a:ext cx="8024765" cy="5672187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3524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reeform: Shape 10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0" name="Oval 10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1" name="Oval 10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2" name="Group 10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53" name="Freeform: Shape 10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4" name="Freeform: Shape 10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5" name="Oval 10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6" name="Oval 10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57" name="Rectangle 10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tflix vs Amazon Prime Video: How OTT Gods Redefined Engagement">
            <a:extLst>
              <a:ext uri="{FF2B5EF4-FFF2-40B4-BE49-F238E27FC236}">
                <a16:creationId xmlns:a16="http://schemas.microsoft.com/office/drawing/2014/main" id="{B5BC0860-1872-A9E2-93FE-DB14B3367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4140" y="2083435"/>
            <a:ext cx="9883719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 1046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50802-6202-E5D6-94CD-5E75B350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1058" name="Rectangle 1044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5AF7-07A1-2A94-3757-5665F8AB1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96" y="2417403"/>
            <a:ext cx="4659362" cy="117881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000" dirty="0"/>
              <a:t>Thank you!</a:t>
            </a:r>
          </a:p>
        </p:txBody>
      </p:sp>
      <p:pic>
        <p:nvPicPr>
          <p:cNvPr id="29" name="Graphic 28" descr="Smiling Face with No Fill">
            <a:extLst>
              <a:ext uri="{FF2B5EF4-FFF2-40B4-BE49-F238E27FC236}">
                <a16:creationId xmlns:a16="http://schemas.microsoft.com/office/drawing/2014/main" id="{24D7ED66-73A7-1C47-C35F-94C705F0C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7939" y="549275"/>
            <a:ext cx="5761037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329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6D38-9D17-CF86-318F-3C3FDA55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50" y="387203"/>
            <a:ext cx="7923118" cy="984885"/>
          </a:xfr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4400" dirty="0"/>
              <a:t>Streaming Platforms Popularity – Content Market Share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DAC228E-F013-4114-15E5-98F650A0C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1750" y="1194260"/>
            <a:ext cx="2877900" cy="512583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2E457B5F-BE88-983C-D2BD-25F0B9651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17" y="1807884"/>
            <a:ext cx="8491154" cy="4636902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AF0A6-FC19-B274-761A-DE62AF66FDF7}"/>
              </a:ext>
            </a:extLst>
          </p:cNvPr>
          <p:cNvSpPr txBox="1"/>
          <p:nvPr/>
        </p:nvSpPr>
        <p:spPr>
          <a:xfrm>
            <a:off x="158151" y="6441056"/>
            <a:ext cx="72461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err="1"/>
              <a:t>Source:</a:t>
            </a:r>
            <a:r>
              <a:rPr lang="en-US" sz="1200" err="1">
                <a:ea typeface="+mn-lt"/>
                <a:cs typeface="+mn-lt"/>
              </a:rPr>
              <a:t>https</a:t>
            </a:r>
            <a:r>
              <a:rPr lang="en-US" sz="1200">
                <a:ea typeface="+mn-lt"/>
                <a:cs typeface="+mn-lt"/>
              </a:rPr>
              <a:t>://cordcutting.com/research/state-of-streaming-report/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3566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DCA8-000A-6A0C-71D8-0895278E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70" y="1553730"/>
            <a:ext cx="5437187" cy="345640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sz="6400" dirty="0"/>
              <a:t>CONTENT</a:t>
            </a:r>
            <a:br>
              <a:rPr lang="en-US" sz="6400" dirty="0"/>
            </a:br>
            <a:r>
              <a:rPr lang="en-US" sz="6400" dirty="0"/>
              <a:t>is key....</a:t>
            </a:r>
            <a:br>
              <a:rPr lang="en-US" sz="6400" dirty="0"/>
            </a:br>
            <a:br>
              <a:rPr lang="en-US" sz="6400" dirty="0"/>
            </a:br>
            <a:r>
              <a:rPr lang="en-US" sz="40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How much choice do the users have?</a:t>
            </a:r>
          </a:p>
        </p:txBody>
      </p:sp>
    </p:spTree>
    <p:extLst>
      <p:ext uri="{BB962C8B-B14F-4D97-AF65-F5344CB8AC3E}">
        <p14:creationId xmlns:p14="http://schemas.microsoft.com/office/powerpoint/2010/main" val="134184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265019B-E24B-430C-073B-D94ABBDB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97" y="108528"/>
            <a:ext cx="9903123" cy="64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6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298DD5C-ADAB-D407-4B04-051F8285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83" y="233712"/>
            <a:ext cx="11183233" cy="63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Languages">
            <a:extLst>
              <a:ext uri="{FF2B5EF4-FFF2-40B4-BE49-F238E27FC236}">
                <a16:creationId xmlns:a16="http://schemas.microsoft.com/office/drawing/2014/main" id="{1A56D8CB-F71F-4A01-A2AC-307242AFD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31" b="9331"/>
          <a:stretch/>
        </p:blipFill>
        <p:spPr>
          <a:xfrm>
            <a:off x="1809750" y="-338328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7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F2051C1-F2B1-8457-8F71-B23622DC9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886" y="121672"/>
            <a:ext cx="11488228" cy="2880143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43116A6-1AA5-D9BE-0978-A12FD862B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93" y="3221964"/>
            <a:ext cx="11491821" cy="35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6071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1917</TotalTime>
  <Words>405</Words>
  <Application>Microsoft Macintosh PowerPoint</Application>
  <PresentationFormat>Widescreen</PresentationFormat>
  <Paragraphs>72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Arial,Sans-Serif</vt:lpstr>
      <vt:lpstr>Avenir Next LT Pro</vt:lpstr>
      <vt:lpstr>Calibri</vt:lpstr>
      <vt:lpstr>Times New Roman</vt:lpstr>
      <vt:lpstr>3DFloatVTI</vt:lpstr>
      <vt:lpstr>Analyzing streaming giants: A Comparative Study of Netflix and Amazon Prime Video </vt:lpstr>
      <vt:lpstr>Agenda</vt:lpstr>
      <vt:lpstr>Goal</vt:lpstr>
      <vt:lpstr>Streaming Platforms Popularity – Content Market Share</vt:lpstr>
      <vt:lpstr>CONTENT is key....  How much choice do the users have?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Original content</vt:lpstr>
      <vt:lpstr>Data source and relationships</vt:lpstr>
      <vt:lpstr>Original Content comparison based on various categories</vt:lpstr>
      <vt:lpstr>PowerPoint Presentation</vt:lpstr>
      <vt:lpstr>PowerPoint Presentation</vt:lpstr>
      <vt:lpstr>Summary of original contents for these factors</vt:lpstr>
      <vt:lpstr>Subscription Price Comparison for OTT Platforms</vt:lpstr>
      <vt:lpstr>Subscription cost analysis</vt:lpstr>
      <vt:lpstr>Metrics for Price Comparison across countries</vt:lpstr>
      <vt:lpstr>Price per title – Countries with Highest Difference</vt:lpstr>
      <vt:lpstr>Price per Title</vt:lpstr>
      <vt:lpstr>Subscription cost with respect to average wage</vt:lpstr>
      <vt:lpstr>Revenue and Subscriber growth over years</vt:lpstr>
      <vt:lpstr>Monetization</vt:lpstr>
      <vt:lpstr>Revenue</vt:lpstr>
      <vt:lpstr>Content Spend</vt:lpstr>
      <vt:lpstr>Amazon PrimeVideo acquisition strategy</vt:lpstr>
      <vt:lpstr>Active Subscribers</vt:lpstr>
      <vt:lpstr>Netflix Market Drop</vt:lpstr>
      <vt:lpstr> Why Engagement?     Analyze User Behavior Improve Customer Experience  Increase Revenue Increase Retention  Marketplace Competition   </vt:lpstr>
      <vt:lpstr>PowerPoint Presentation</vt:lpstr>
      <vt:lpstr>View Hours vs Genre</vt:lpstr>
      <vt:lpstr>View Hours vs Country</vt:lpstr>
      <vt:lpstr>Netflix Viewership Platform-wise</vt:lpstr>
      <vt:lpstr>Amazon Prime Viewership Platform-wise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Arcott, Rohith</cp:lastModifiedBy>
  <cp:revision>57</cp:revision>
  <dcterms:created xsi:type="dcterms:W3CDTF">2023-04-27T02:35:57Z</dcterms:created>
  <dcterms:modified xsi:type="dcterms:W3CDTF">2023-09-15T21:28:23Z</dcterms:modified>
</cp:coreProperties>
</file>